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59" r:id="rId9"/>
    <p:sldId id="260" r:id="rId10"/>
    <p:sldId id="266" r:id="rId11"/>
    <p:sldId id="268" r:id="rId12"/>
    <p:sldId id="269" r:id="rId13"/>
    <p:sldId id="270" r:id="rId14"/>
  </p:sldIdLst>
  <p:sldSz cx="12192000" cy="6858000"/>
  <p:notesSz cx="6797675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09946161971094"/>
          <c:y val="8.9949607947358234E-2"/>
          <c:w val="0.87156369090227359"/>
          <c:h val="0.785461145714994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Sheet1!$B$1:$K$1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Sheet1!$B$2:$K$2</c:f>
              <c:numCache>
                <c:formatCode>0.0</c:formatCode>
                <c:ptCount val="10"/>
                <c:pt idx="0">
                  <c:v>116.89696722551908</c:v>
                </c:pt>
                <c:pt idx="1">
                  <c:v>117.8154814348145</c:v>
                </c:pt>
                <c:pt idx="2">
                  <c:v>138.70340903712869</c:v>
                </c:pt>
                <c:pt idx="3">
                  <c:v>150.59912029507666</c:v>
                </c:pt>
                <c:pt idx="4">
                  <c:v>160.78954183810177</c:v>
                </c:pt>
                <c:pt idx="5">
                  <c:v>150.39685578317724</c:v>
                </c:pt>
                <c:pt idx="6">
                  <c:v>148.56377041660889</c:v>
                </c:pt>
                <c:pt idx="7">
                  <c:v>154</c:v>
                </c:pt>
                <c:pt idx="8">
                  <c:v>177.4</c:v>
                </c:pt>
                <c:pt idx="9">
                  <c:v>128.4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5F-4D1A-BE9D-94D28D52A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1932976"/>
        <c:axId val="1701924272"/>
      </c:barChart>
      <c:catAx>
        <c:axId val="170193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01924272"/>
        <c:crosses val="autoZero"/>
        <c:auto val="1"/>
        <c:lblAlgn val="ctr"/>
        <c:lblOffset val="100"/>
        <c:noMultiLvlLbl val="0"/>
      </c:catAx>
      <c:valAx>
        <c:axId val="1701924272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01932976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ro-RO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5CF7B-08FF-4DF0-A254-34D68A03A19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08CBE-6BC3-4CB7-81F3-B658B3EC8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68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03C1-9FA4-43F5-AA89-D29D37AA1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0BBD7-2690-40D1-8A2D-268E3E0B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07B44-534E-4105-BD56-B0FCF95A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A3C48-CB18-4481-8A0A-71855FFA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32472-3DD9-4737-B2B9-E6AC784F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DEC4-3A93-4BD5-B299-AAC73B9A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D084A-F711-40AD-997A-EC034B295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6A7E3-B458-4D62-92A1-AD0EAF9F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0EE-C40B-4877-8379-8DBCBCCA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9CAAC-AA2C-417E-9BEA-7825B7D2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3D8E9-1C6F-44E7-9D62-B730B0E19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15541-23F3-4CA3-B8EA-DBB665AA3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9675C-FD04-4E61-A478-3A5BB1A0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76053-1959-4DFA-9CFA-7051DCB3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36EC5-4362-42CA-B7AA-06EBE9EB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8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26D3-D044-4890-8E08-87FB079C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E8E2-FF60-49CC-AA25-1215C1922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8995-29C9-437E-8476-DC3A664A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A1FC-4121-46D5-9888-497329F1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8C90E-D9F9-4CD1-B889-1EA26F9D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C17F-7ADB-4458-A4AE-BF08766B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904AA-FEBA-4EE1-BB9A-E5CAB31C3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7B5FC-1752-4BE8-9213-072FA834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4F8D-C268-4889-9164-CCAB6164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32188-169B-4EA8-9804-B430F07B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6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76FA-DEB5-452D-A523-3EBDD26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47E0-44C8-49B0-8B3B-FD8D38CDE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CB15C-8055-4481-910B-DA213F013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D45B-F2FA-4759-867E-FED3A75D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0D619-8D61-4610-AD17-F8186F31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4EF5F-AB17-4BBA-B131-9C550821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3DDA-BF45-4CF3-A7E3-C6A801A26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717A9-3C1E-499F-8870-22782F85C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F901A-92F8-4E9E-BF87-FE7837B49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28847-0EEA-4278-BAE7-63D12303A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424DD-A14F-4D63-90AC-6C09438BB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A1109-470C-4770-B590-724BE00A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70EE9-CC9D-4B25-8957-6DAD1F91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28632-0DAE-4840-AC9E-E247C8EC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2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60A6-3892-4A8D-9D38-EA4654F4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16BCF-EB1D-44C9-9982-0B42F506A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38CB8-919E-4832-9813-7B863994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5F0AC-43DE-4636-B798-E6C991FE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45B21-95F3-4E8F-B96E-B3C3EB43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AAE76B-520A-4EDA-BA94-1DE80087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F6884-6B71-4D44-A815-4C88E114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0A351-39D5-40FB-9839-11772BDA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CB5C6-7769-408D-B804-261C12F2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F554D-0EAE-4069-AC03-AF696061B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724BD-CE15-4954-AD65-375416FA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CE515-F7F2-4110-BA90-68DB75A2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9186F-BA3C-47D3-B22F-DF9E7D246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9EFF-3A23-4B94-AC52-B794E24D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1568C-70EE-420D-964B-EA84ECB77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8EFC4-55DD-4004-9834-D596576F5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A7C2D-D1EE-4078-87D8-DF577949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D2EC2-37A8-483A-A08A-523CFDD7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041C5-F8B9-4E21-8230-5032F02A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3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5A306F-972E-4D91-8E76-ED7E4A10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17DE3-CB7D-4EC7-A347-7E1981E9A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35C62-D8B9-4DCC-A417-CA0C95CD2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A918-1B7F-4D2E-8D58-E18076924F3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D822-3C01-4F29-BD75-D0E349DEC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B1E6E-7966-4530-A2FF-58151B228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9962-A6E7-425A-9162-E17DECB3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peace.org/static/planet4-romania-stateless/2021/03/d8050eab-2020-world_air_quality_report.pd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aily.com/releases/2017/07/170731114536.htm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sciencedaily.com/releases/2017/07/170731114536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B9A6C8-F1A0-41A4-AC0C-2DBBF783B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1450" y="2244545"/>
            <a:ext cx="9144000" cy="4524555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CAMPANIA</a:t>
            </a:r>
            <a:br>
              <a:rPr lang="ro-RO" sz="32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Ziua</a:t>
            </a:r>
            <a:r>
              <a:rPr lang="en-US" sz="32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 Mondial</a:t>
            </a:r>
            <a:r>
              <a:rPr lang="ro-RO" sz="32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ă a Sănătății</a:t>
            </a:r>
            <a:br>
              <a:rPr lang="ro-RO" sz="32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 </a:t>
            </a:r>
            <a:br>
              <a:rPr lang="ro-RO" sz="32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7 APRILIE 2022</a:t>
            </a:r>
            <a:br>
              <a:rPr lang="ro-RO" sz="28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r>
              <a:rPr lang="en-US" sz="2800" b="1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 </a:t>
            </a:r>
            <a:br>
              <a:rPr lang="ro-RO" sz="28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  <a:t> </a:t>
            </a:r>
            <a:br>
              <a:rPr lang="ro-RO" sz="2800" dirty="0">
                <a:solidFill>
                  <a:srgbClr val="0099FF"/>
                </a:solidFill>
                <a:effectLst/>
                <a:ea typeface="Times New Roman" panose="02020603050405020304" pitchFamily="18" charset="0"/>
              </a:rPr>
            </a:br>
            <a:endParaRPr lang="ro-RO" sz="28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endParaRPr lang="ro-RO" sz="22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PLANETA NOASTRĂ - SĂNĂTATEA NOASTRĂ</a:t>
            </a:r>
            <a:endParaRPr lang="ro-RO" sz="30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Să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înlăturăm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poluarea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aerului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apei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și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hranei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! </a:t>
            </a:r>
            <a:endParaRPr lang="ro-RO" sz="30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Pentru un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Viitor</a:t>
            </a:r>
            <a:r>
              <a:rPr lang="en-US" sz="30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Sănătos</a:t>
            </a:r>
            <a:br>
              <a:rPr lang="ro-RO" sz="3000" dirty="0">
                <a:solidFill>
                  <a:srgbClr val="0099FF"/>
                </a:solidFill>
                <a:ea typeface="Calibri" panose="020F0502020204030204" pitchFamily="34" charset="0"/>
              </a:rPr>
            </a:br>
            <a:r>
              <a:rPr lang="en-US" sz="3000" dirty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sz="3000" dirty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000" dirty="0">
              <a:solidFill>
                <a:srgbClr val="0099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93307" y="239299"/>
            <a:ext cx="984240" cy="1050840"/>
            <a:chOff x="0" y="0"/>
            <a:chExt cx="984240" cy="1050840"/>
          </a:xfrm>
        </p:grpSpPr>
        <p:pic>
          <p:nvPicPr>
            <p:cNvPr id="5" name="Picture 4"/>
            <p:cNvPicPr/>
            <p:nvPr/>
          </p:nvPicPr>
          <p:blipFill>
            <a:blip r:embed="rId2"/>
            <a:stretch/>
          </p:blipFill>
          <p:spPr>
            <a:xfrm>
              <a:off x="191880" y="0"/>
              <a:ext cx="497160" cy="513000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0" y="591120"/>
              <a:ext cx="984240" cy="45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 hangingPunct="0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 dirty="0">
                  <a:solidFill>
                    <a:srgbClr val="4A442A"/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MINISTERUL SĂNĂTĂȚII</a:t>
              </a:r>
              <a:endParaRPr lang="en-US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22567" y="255116"/>
            <a:ext cx="1413000" cy="1165320"/>
            <a:chOff x="0" y="0"/>
            <a:chExt cx="1413000" cy="1165320"/>
          </a:xfrm>
        </p:grpSpPr>
        <p:pic>
          <p:nvPicPr>
            <p:cNvPr id="8" name="Picture 7"/>
            <p:cNvPicPr/>
            <p:nvPr/>
          </p:nvPicPr>
          <p:blipFill>
            <a:blip r:embed="rId3"/>
            <a:stretch/>
          </p:blipFill>
          <p:spPr>
            <a:xfrm>
              <a:off x="428040" y="0"/>
              <a:ext cx="483840" cy="626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690840"/>
              <a:ext cx="1413000" cy="474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 hangingPunct="0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 dirty="0">
                  <a:solidFill>
                    <a:srgbClr val="4A442A"/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INSTITUTUL NAȚIONAL DE SĂNĂTATE PUBLICĂ</a:t>
              </a:r>
              <a:endParaRPr lang="en-US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696327" y="420827"/>
            <a:ext cx="1771560" cy="1110600"/>
            <a:chOff x="0" y="0"/>
            <a:chExt cx="1771560" cy="1110600"/>
          </a:xfrm>
        </p:grpSpPr>
        <p:pic>
          <p:nvPicPr>
            <p:cNvPr id="14" name="Picture 13"/>
            <p:cNvPicPr/>
            <p:nvPr/>
          </p:nvPicPr>
          <p:blipFill>
            <a:blip r:embed="rId4"/>
            <a:srcRect b="38544"/>
            <a:stretch/>
          </p:blipFill>
          <p:spPr>
            <a:xfrm>
              <a:off x="308520" y="0"/>
              <a:ext cx="1055520" cy="499680"/>
            </a:xfrm>
            <a:prstGeom prst="rect">
              <a:avLst/>
            </a:prstGeom>
            <a:ln>
              <a:noFill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0" y="462960"/>
              <a:ext cx="1771560" cy="647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 hangingPunct="0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 dirty="0">
                  <a:solidFill>
                    <a:srgbClr val="4A442A"/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CENTRUL NAȚIONAL DE EVALUARE ȘI PROMOVAREA STĂRII DE SĂNĂTATE</a:t>
              </a:r>
              <a:endParaRPr lang="en-US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034867" y="371576"/>
            <a:ext cx="1664907" cy="1050840"/>
            <a:chOff x="0" y="0"/>
            <a:chExt cx="1205280" cy="1050840"/>
          </a:xfrm>
        </p:grpSpPr>
        <p:pic>
          <p:nvPicPr>
            <p:cNvPr id="17" name="Picture 16" descr="logo_CSP_refacut_2"/>
            <p:cNvPicPr/>
            <p:nvPr/>
          </p:nvPicPr>
          <p:blipFill>
            <a:blip r:embed="rId5"/>
            <a:stretch/>
          </p:blipFill>
          <p:spPr>
            <a:xfrm>
              <a:off x="425520" y="0"/>
              <a:ext cx="277560" cy="466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8" name="Rectangle 17"/>
            <p:cNvSpPr/>
            <p:nvPr/>
          </p:nvSpPr>
          <p:spPr>
            <a:xfrm>
              <a:off x="0" y="511200"/>
              <a:ext cx="1205280" cy="539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Autofit/>
            </a:bodyPr>
            <a:lstStyle/>
            <a:p>
              <a:pPr algn="ctr" hangingPunct="0">
                <a:lnSpc>
                  <a:spcPct val="115000"/>
                </a:lnSpc>
                <a:spcAft>
                  <a:spcPts val="0"/>
                </a:spcAft>
              </a:pPr>
              <a:r>
                <a:rPr lang="fr-FR" sz="1000" b="1" dirty="0">
                  <a:solidFill>
                    <a:srgbClr val="4A442A"/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CENTRUL REGIONAL DE SĂNĂTATE PUBLICĂ TARGU MUREȘ</a:t>
              </a:r>
              <a:endParaRPr lang="en-US" sz="1000" b="1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hangingPunct="0">
                <a:lnSpc>
                  <a:spcPct val="115000"/>
                </a:lnSpc>
                <a:spcAft>
                  <a:spcPts val="0"/>
                </a:spcAft>
              </a:pPr>
              <a:r>
                <a:rPr lang="fr-FR" sz="1000" b="1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n-US" sz="1000" b="1" dirty="0">
                <a:effectLst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99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988F-9B7B-4EB6-8171-52E46899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499"/>
            <a:ext cx="10515600" cy="1325563"/>
          </a:xfrm>
        </p:spPr>
        <p:txBody>
          <a:bodyPr>
            <a:normAutofit/>
          </a:bodyPr>
          <a:lstStyle/>
          <a:p>
            <a:r>
              <a:rPr lang="ro-RO" sz="3200" b="1" dirty="0">
                <a:solidFill>
                  <a:srgbClr val="0099FF"/>
                </a:solidFill>
                <a:latin typeface="+mn-lt"/>
                <a:cs typeface="+mn-cs"/>
              </a:rPr>
              <a:t>Obiectivul campaniei </a:t>
            </a:r>
            <a:endParaRPr lang="en-US" sz="32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1BD4C-D907-4C10-9170-BB8C4543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ro-RO" sz="2900" dirty="0">
                <a:solidFill>
                  <a:srgbClr val="0099FF"/>
                </a:solidFill>
                <a:ea typeface="+mj-ea"/>
              </a:rPr>
              <a:t>creșterea nivelului de informare despre acțiunile urgente necesare pentru a menține planeta și oamenii sănătoși și pentru a promova o mișcare de creare a societăților în care economiile se concentrează asupra sănătăți și bunăstării planetare și umane.</a:t>
            </a:r>
            <a:endParaRPr lang="en-US" sz="2900" dirty="0">
              <a:solidFill>
                <a:srgbClr val="0099F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129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02B8-FAB0-4AFA-B32F-B15EE12A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de-DE" sz="3200" b="1" dirty="0">
                <a:solidFill>
                  <a:srgbClr val="0099FF"/>
                </a:solidFill>
                <a:latin typeface="+mn-lt"/>
                <a:cs typeface="+mn-cs"/>
              </a:rPr>
              <a:t>Perioada de derulare a campaniei</a:t>
            </a:r>
            <a:r>
              <a:rPr lang="ro-RO" altLang="de-DE" sz="3200" b="1" dirty="0">
                <a:solidFill>
                  <a:srgbClr val="0099FF"/>
                </a:solidFill>
                <a:latin typeface="+mn-lt"/>
                <a:cs typeface="+mn-cs"/>
              </a:rPr>
              <a:t> si grupurile tinta </a:t>
            </a:r>
            <a:br>
              <a:rPr lang="ro-RO" altLang="de-DE" sz="4400" dirty="0">
                <a:ea typeface="+mj-ea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9946-7232-4482-890D-9A09E2F2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sz="3200" dirty="0">
                <a:solidFill>
                  <a:srgbClr val="0099FF"/>
                </a:solidFill>
                <a:ea typeface="+mj-ea"/>
              </a:rPr>
              <a:t>7 aprilie 2022</a:t>
            </a:r>
          </a:p>
          <a:p>
            <a:pPr marL="0" indent="0" algn="ctr">
              <a:buNone/>
            </a:pPr>
            <a:endParaRPr lang="ro-RO" sz="3200" dirty="0">
              <a:solidFill>
                <a:srgbClr val="0099FF"/>
              </a:solidFill>
              <a:ea typeface="+mj-ea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3200" dirty="0">
                <a:solidFill>
                  <a:srgbClr val="0099FF"/>
                </a:solidFill>
                <a:ea typeface="+mj-ea"/>
              </a:rPr>
              <a:t>populația generală,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3200" dirty="0">
                <a:solidFill>
                  <a:srgbClr val="0099FF"/>
                </a:solidFill>
                <a:ea typeface="+mj-ea"/>
              </a:rPr>
              <a:t> autoritățile publice,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3200" dirty="0">
                <a:solidFill>
                  <a:srgbClr val="0099FF"/>
                </a:solidFill>
                <a:ea typeface="+mj-ea"/>
              </a:rPr>
              <a:t>corporații,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sz="3200" dirty="0">
                <a:solidFill>
                  <a:srgbClr val="0099FF"/>
                </a:solidFill>
                <a:ea typeface="+mj-ea"/>
              </a:rPr>
              <a:t> personalul din unități sanitare</a:t>
            </a:r>
            <a:r>
              <a:rPr lang="ro-RO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.</a:t>
            </a:r>
            <a:endParaRPr lang="ro-R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99F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9453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4BC0DC-9A8E-46AF-989B-E5E3FFD1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altLang="de-DE" sz="2900" b="1" dirty="0">
                <a:solidFill>
                  <a:srgbClr val="0099FF"/>
                </a:solidFill>
                <a:latin typeface="+mn-lt"/>
                <a:cs typeface="+mn-cs"/>
              </a:rPr>
              <a:t>Mesaje</a:t>
            </a:r>
            <a: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  <a:t>le</a:t>
            </a:r>
            <a:r>
              <a:rPr lang="vi-VN" altLang="de-DE" sz="2900" b="1" dirty="0">
                <a:solidFill>
                  <a:srgbClr val="0099FF"/>
                </a:solidFill>
                <a:latin typeface="+mn-lt"/>
                <a:cs typeface="+mn-cs"/>
              </a:rPr>
              <a:t> principalele </a:t>
            </a:r>
            <a: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  <a:t>ale campaniei</a:t>
            </a:r>
            <a:b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</a:br>
            <a: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  <a:t>pentru populația generală </a:t>
            </a:r>
            <a:endParaRPr lang="en-US" sz="29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CF0022-E321-44DA-AEA2-86542C007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2754" y="1870944"/>
            <a:ext cx="5157787" cy="716981"/>
          </a:xfrm>
        </p:spPr>
        <p:txBody>
          <a:bodyPr>
            <a:normAutofit/>
          </a:bodyPr>
          <a:lstStyle/>
          <a:p>
            <a:pPr algn="ctr"/>
            <a:r>
              <a:rPr lang="ro-RO" sz="1800" dirty="0">
                <a:solidFill>
                  <a:srgbClr val="0099FF"/>
                </a:solidFill>
                <a:ea typeface="+mj-ea"/>
              </a:rPr>
              <a:t>6 moduri de a ne proteja copiii de poluarea aerului din interior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16450-5EDF-4E1A-AA95-9419701B2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841" y="2211777"/>
            <a:ext cx="5157787" cy="4082690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Nu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fumați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interior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lângă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copii,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dar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asigurați-vă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că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aceștia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rămân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supravegheați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1800" dirty="0" err="1">
                <a:effectLst/>
                <a:ea typeface="Times New Roman" panose="02020603050405020304" pitchFamily="18" charset="0"/>
              </a:rPr>
              <a:t>Utilizați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combustibili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tehnologii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mai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curate pentru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vă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găti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încălzi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lumina casa -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alegeți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electricitate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gaz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natural,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gaz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petrolier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lichefiat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biogaz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sobe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cuptoare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solare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1800" dirty="0" err="1">
                <a:effectLst/>
                <a:ea typeface="Times New Roman" panose="02020603050405020304" pitchFamily="18" charset="0"/>
              </a:rPr>
              <a:t>Utilizați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sobe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cu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emisii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ultra-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scăzute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cu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combustibili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solizi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procesați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(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pelete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de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lemn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)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dacă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nu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sunt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disponibile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opțiuni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mai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curate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1800" dirty="0" err="1">
                <a:effectLst/>
                <a:ea typeface="Times New Roman" panose="02020603050405020304" pitchFamily="18" charset="0"/>
              </a:rPr>
              <a:t>Gătiți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întotdeauna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într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-o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zonă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bine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ventilată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afară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,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dacă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este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greu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vă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ventilați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bucătăria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 zona de </a:t>
            </a:r>
            <a:r>
              <a:rPr lang="fr-FR" sz="1800" dirty="0" err="1">
                <a:effectLst/>
                <a:ea typeface="Times New Roman" panose="02020603050405020304" pitchFamily="18" charset="0"/>
              </a:rPr>
              <a:t>gătit</a:t>
            </a:r>
            <a:r>
              <a:rPr lang="fr-FR" sz="1800" dirty="0">
                <a:effectLst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1800" dirty="0" err="1">
                <a:effectLst/>
                <a:ea typeface="Times New Roman" panose="02020603050405020304" pitchFamily="18" charset="0"/>
              </a:rPr>
              <a:t>Evitați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utilizarea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lămpilor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cu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kerosen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sobelor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pentru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gătit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iluminat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Nu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ardeți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lumânări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nu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folosiți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odorizante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care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adaugă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substanțe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chimice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toxice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46068B-74D6-40F8-B6B1-119AE6A0D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1800" dirty="0">
                <a:solidFill>
                  <a:srgbClr val="0099FF"/>
                </a:solidFill>
                <a:ea typeface="+mj-ea"/>
              </a:rPr>
              <a:t>5 moduri de a limita respirația aerului poluat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2C5C38-F5CC-47FB-A1DF-53A3C1D1B5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ro-RO" sz="1900" dirty="0"/>
              <a:t>Limitați mersul pe străzile aglomerate în orele de vârf - și dacă aveți un copil mic cu dvs., încercați să-l ridicați deasupra nivelului de evacuare a vehiculului.</a:t>
            </a:r>
          </a:p>
          <a:p>
            <a:pPr marL="34290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ro-RO" sz="1900" dirty="0"/>
              <a:t>Limitați timpul petrecut în anumite puncte fierbinți de trafic, cum ar fi mașinile oprite la semafoare.</a:t>
            </a:r>
          </a:p>
          <a:p>
            <a:pPr marL="34290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ro-RO" sz="1900" dirty="0"/>
              <a:t>Când faceți activitate fizică în aer liber, încercați să faceți exerciții în zone mai puțin poluate.</a:t>
            </a:r>
          </a:p>
          <a:p>
            <a:pPr marL="34290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ro-RO" sz="1900" dirty="0"/>
              <a:t>Limitați utilizarea mașinilor în zilele foarte poluate.</a:t>
            </a:r>
          </a:p>
          <a:p>
            <a:pPr marL="342900" indent="-342900" algn="just">
              <a:lnSpc>
                <a:spcPct val="15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ro-RO" sz="1900" dirty="0"/>
              <a:t>Nu ardeți deșeurile, deoarece fumul care rezultă dăunează sănătății noastre.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6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4BC0DC-9A8E-46AF-989B-E5E3FFD14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vi-VN" altLang="de-DE" sz="2900" b="1" dirty="0">
                <a:solidFill>
                  <a:srgbClr val="0099FF"/>
                </a:solidFill>
                <a:latin typeface="+mn-lt"/>
                <a:cs typeface="+mn-cs"/>
              </a:rPr>
              <a:t>Mesaje</a:t>
            </a:r>
            <a: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  <a:t>le</a:t>
            </a:r>
            <a:r>
              <a:rPr lang="vi-VN" altLang="de-DE" sz="2900" b="1" dirty="0">
                <a:solidFill>
                  <a:srgbClr val="0099FF"/>
                </a:solidFill>
                <a:latin typeface="+mn-lt"/>
                <a:cs typeface="+mn-cs"/>
              </a:rPr>
              <a:t> principalele </a:t>
            </a:r>
            <a: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  <a:t>ale campaniei</a:t>
            </a:r>
            <a:br>
              <a:rPr lang="ro-RO" altLang="de-DE" sz="2900" b="1" dirty="0">
                <a:solidFill>
                  <a:srgbClr val="0099FF"/>
                </a:solidFill>
                <a:latin typeface="+mn-lt"/>
                <a:cs typeface="+mn-cs"/>
              </a:rPr>
            </a:br>
            <a:r>
              <a:rPr lang="ro-RO" altLang="de-DE" sz="2200" b="1" dirty="0">
                <a:solidFill>
                  <a:srgbClr val="0099FF"/>
                </a:solidFill>
                <a:latin typeface="+mn-lt"/>
                <a:cs typeface="+mn-cs"/>
              </a:rPr>
              <a:t> </a:t>
            </a:r>
            <a:br>
              <a:rPr lang="ro-RO" altLang="de-DE" sz="2200" b="1" dirty="0">
                <a:solidFill>
                  <a:srgbClr val="0099FF"/>
                </a:solidFill>
                <a:latin typeface="+mn-lt"/>
                <a:cs typeface="+mn-cs"/>
              </a:rPr>
            </a:br>
            <a:r>
              <a:rPr lang="ro-RO" sz="2200" b="1" dirty="0">
                <a:solidFill>
                  <a:srgbClr val="0099FF"/>
                </a:solidFill>
                <a:latin typeface="+mn-lt"/>
                <a:cs typeface="+mn-cs"/>
              </a:rPr>
              <a:t>Ce pot face  autoritatile publice pentru a proteja planeta și sănătatea noastră</a:t>
            </a:r>
            <a:b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9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CF0022-E321-44DA-AEA2-86542C007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284" y="1690688"/>
            <a:ext cx="5157787" cy="823912"/>
          </a:xfrm>
        </p:spPr>
        <p:txBody>
          <a:bodyPr/>
          <a:lstStyle/>
          <a:p>
            <a:r>
              <a:rPr lang="ro-RO" sz="2200" dirty="0">
                <a:solidFill>
                  <a:srgbClr val="0099FF"/>
                </a:solidFill>
                <a:ea typeface="+mj-ea"/>
              </a:rPr>
              <a:t>La nivel național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16450-5EDF-4E1A-AA95-9419701B2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41" y="2206565"/>
            <a:ext cx="5157787" cy="4430563"/>
          </a:xfrm>
        </p:spPr>
        <p:txBody>
          <a:bodyPr>
            <a:normAutofit fontScale="47500" lnSpcReduction="20000"/>
          </a:bodyPr>
          <a:lstStyle/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Acordarea</a:t>
            </a:r>
            <a:r>
              <a:rPr lang="en-US" sz="2500" dirty="0"/>
              <a:t> de </a:t>
            </a:r>
            <a:r>
              <a:rPr lang="en-US" sz="2500" dirty="0" err="1"/>
              <a:t>prioritate</a:t>
            </a:r>
            <a:r>
              <a:rPr lang="en-US" sz="2500" dirty="0"/>
              <a:t> </a:t>
            </a:r>
            <a:r>
              <a:rPr lang="en-US" sz="2500" dirty="0" err="1"/>
              <a:t>bunăstării</a:t>
            </a:r>
            <a:r>
              <a:rPr lang="en-US" sz="2500" dirty="0"/>
              <a:t> </a:t>
            </a:r>
            <a:r>
              <a:rPr lang="en-US" sz="2500" dirty="0" err="1"/>
              <a:t>umane</a:t>
            </a:r>
            <a:r>
              <a:rPr lang="en-US" sz="2500" dirty="0"/>
              <a:t> pe termen lung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stabilității</a:t>
            </a:r>
            <a:r>
              <a:rPr lang="en-US" sz="2500" dirty="0"/>
              <a:t> </a:t>
            </a:r>
            <a:r>
              <a:rPr lang="en-US" sz="2500" dirty="0" err="1"/>
              <a:t>ecologice</a:t>
            </a:r>
            <a:r>
              <a:rPr lang="en-US" sz="2500" dirty="0"/>
              <a:t> </a:t>
            </a:r>
            <a:r>
              <a:rPr lang="en-US" sz="2500" dirty="0" err="1"/>
              <a:t>în</a:t>
            </a:r>
            <a:r>
              <a:rPr lang="en-US" sz="2500" dirty="0"/>
              <a:t> </a:t>
            </a:r>
            <a:r>
              <a:rPr lang="en-US" sz="2500" dirty="0" err="1"/>
              <a:t>luarea</a:t>
            </a:r>
            <a:r>
              <a:rPr lang="en-US" sz="2500" dirty="0"/>
              <a:t> </a:t>
            </a:r>
            <a:r>
              <a:rPr lang="en-US" sz="2500" dirty="0" err="1"/>
              <a:t>tutuor</a:t>
            </a:r>
            <a:r>
              <a:rPr lang="en-US" sz="2500" dirty="0"/>
              <a:t> </a:t>
            </a:r>
            <a:r>
              <a:rPr lang="en-US" sz="2500" dirty="0" err="1"/>
              <a:t>deciziilor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Păstrarea</a:t>
            </a:r>
            <a:r>
              <a:rPr lang="en-US" sz="2500" dirty="0"/>
              <a:t> </a:t>
            </a:r>
            <a:r>
              <a:rPr lang="en-US" sz="2500" dirty="0" err="1"/>
              <a:t>combustibilii</a:t>
            </a:r>
            <a:r>
              <a:rPr lang="en-US" sz="2500" dirty="0"/>
              <a:t> </a:t>
            </a:r>
            <a:r>
              <a:rPr lang="en-US" sz="2500" dirty="0" err="1"/>
              <a:t>fosili</a:t>
            </a:r>
            <a:r>
              <a:rPr lang="en-US" sz="2500" dirty="0"/>
              <a:t> </a:t>
            </a:r>
            <a:r>
              <a:rPr lang="en-US" sz="2500" dirty="0" err="1"/>
              <a:t>în</a:t>
            </a:r>
            <a:r>
              <a:rPr lang="en-US" sz="2500" dirty="0"/>
              <a:t> </a:t>
            </a:r>
            <a:r>
              <a:rPr lang="en-US" sz="2500" dirty="0" err="1"/>
              <a:t>pământ</a:t>
            </a:r>
            <a:r>
              <a:rPr lang="en-US" sz="2500" dirty="0"/>
              <a:t>. </a:t>
            </a:r>
            <a:r>
              <a:rPr lang="en-US" sz="2500" dirty="0" err="1"/>
              <a:t>Oprirea</a:t>
            </a:r>
            <a:r>
              <a:rPr lang="en-US" sz="2500" dirty="0"/>
              <a:t> </a:t>
            </a:r>
            <a:r>
              <a:rPr lang="en-US" sz="2500" dirty="0" err="1"/>
              <a:t>noilor</a:t>
            </a:r>
            <a:r>
              <a:rPr lang="en-US" sz="2500" dirty="0"/>
              <a:t> </a:t>
            </a:r>
            <a:r>
              <a:rPr lang="en-US" sz="2500" dirty="0" err="1"/>
              <a:t>exploatări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proiectelor</a:t>
            </a:r>
            <a:r>
              <a:rPr lang="en-US" sz="2500" dirty="0"/>
              <a:t> de </a:t>
            </a:r>
            <a:r>
              <a:rPr lang="en-US" sz="2500" dirty="0" err="1"/>
              <a:t>exploatare</a:t>
            </a:r>
            <a:r>
              <a:rPr lang="en-US" sz="2500" dirty="0"/>
              <a:t> a </a:t>
            </a:r>
            <a:r>
              <a:rPr lang="en-US" sz="2500" dirty="0" err="1"/>
              <a:t>combustibililor</a:t>
            </a:r>
            <a:r>
              <a:rPr lang="en-US" sz="2500" dirty="0"/>
              <a:t> </a:t>
            </a:r>
            <a:r>
              <a:rPr lang="en-US" sz="2500" dirty="0" err="1"/>
              <a:t>fosili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implementarea</a:t>
            </a:r>
            <a:r>
              <a:rPr lang="en-US" sz="2500" dirty="0"/>
              <a:t> </a:t>
            </a:r>
            <a:r>
              <a:rPr lang="en-US" sz="2500" dirty="0" err="1"/>
              <a:t>politicilor</a:t>
            </a:r>
            <a:r>
              <a:rPr lang="en-US" sz="2500" dirty="0"/>
              <a:t> </a:t>
            </a:r>
            <a:r>
              <a:rPr lang="en-US" sz="2500" dirty="0" err="1"/>
              <a:t>privind</a:t>
            </a:r>
            <a:r>
              <a:rPr lang="en-US" sz="2500" dirty="0"/>
              <a:t> </a:t>
            </a:r>
            <a:r>
              <a:rPr lang="en-US" sz="2500" dirty="0" err="1"/>
              <a:t>producerea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utilizarea</a:t>
            </a:r>
            <a:r>
              <a:rPr lang="en-US" sz="2500" dirty="0"/>
              <a:t> </a:t>
            </a:r>
            <a:r>
              <a:rPr lang="en-US" sz="2500" dirty="0" err="1"/>
              <a:t>energiei</a:t>
            </a:r>
            <a:r>
              <a:rPr lang="en-US" sz="2500" dirty="0"/>
              <a:t> curate;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Taxarea</a:t>
            </a:r>
            <a:r>
              <a:rPr lang="en-US" sz="2500" dirty="0"/>
              <a:t> </a:t>
            </a:r>
            <a:r>
              <a:rPr lang="en-US" sz="2500" dirty="0" err="1"/>
              <a:t>poluatorilor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stimularea</a:t>
            </a:r>
            <a:r>
              <a:rPr lang="en-US" sz="2500" dirty="0"/>
              <a:t> </a:t>
            </a:r>
            <a:r>
              <a:rPr lang="en-US" sz="2500" dirty="0" err="1"/>
              <a:t>reducerii</a:t>
            </a:r>
            <a:r>
              <a:rPr lang="en-US" sz="2500" dirty="0"/>
              <a:t> </a:t>
            </a:r>
            <a:r>
              <a:rPr lang="en-US" sz="2500" dirty="0" err="1"/>
              <a:t>emisiilor</a:t>
            </a:r>
            <a:r>
              <a:rPr lang="en-US" sz="2500" dirty="0"/>
              <a:t> de carbon;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Electrificarea</a:t>
            </a:r>
            <a:r>
              <a:rPr lang="en-US" sz="2500" dirty="0"/>
              <a:t> </a:t>
            </a:r>
            <a:r>
              <a:rPr lang="en-US" sz="2500" dirty="0" err="1"/>
              <a:t>unităților</a:t>
            </a:r>
            <a:r>
              <a:rPr lang="en-US" sz="2500" dirty="0"/>
              <a:t> </a:t>
            </a:r>
            <a:r>
              <a:rPr lang="en-US" sz="2500" dirty="0" err="1"/>
              <a:t>sanitare</a:t>
            </a:r>
            <a:r>
              <a:rPr lang="en-US" sz="2500" dirty="0"/>
              <a:t> cu </a:t>
            </a:r>
            <a:r>
              <a:rPr lang="en-US" sz="2500" dirty="0" err="1"/>
              <a:t>asigurarea</a:t>
            </a:r>
            <a:r>
              <a:rPr lang="en-US" sz="2500" dirty="0"/>
              <a:t> de </a:t>
            </a:r>
            <a:r>
              <a:rPr lang="en-US" sz="2500" dirty="0" err="1"/>
              <a:t>energie</a:t>
            </a:r>
            <a:r>
              <a:rPr lang="en-US" sz="2500" dirty="0"/>
              <a:t> din  </a:t>
            </a:r>
            <a:r>
              <a:rPr lang="en-US" sz="2500" dirty="0" err="1"/>
              <a:t>surse</a:t>
            </a:r>
            <a:r>
              <a:rPr lang="en-US" sz="2500" dirty="0"/>
              <a:t> </a:t>
            </a:r>
            <a:r>
              <a:rPr lang="en-US" sz="2500" dirty="0" err="1"/>
              <a:t>regenerabile</a:t>
            </a:r>
            <a:r>
              <a:rPr lang="en-US" sz="2500" dirty="0"/>
              <a:t>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Implementarea</a:t>
            </a:r>
            <a:r>
              <a:rPr lang="en-US" sz="2500" dirty="0"/>
              <a:t> </a:t>
            </a:r>
            <a:r>
              <a:rPr lang="en-US" sz="2500" dirty="0" err="1"/>
              <a:t>Ghidurilor</a:t>
            </a:r>
            <a:r>
              <a:rPr lang="en-US" sz="2500" dirty="0"/>
              <a:t> OMS </a:t>
            </a:r>
            <a:r>
              <a:rPr lang="en-US" sz="2500" dirty="0" err="1"/>
              <a:t>privind</a:t>
            </a:r>
            <a:r>
              <a:rPr lang="en-US" sz="2500" dirty="0"/>
              <a:t> </a:t>
            </a:r>
            <a:r>
              <a:rPr lang="en-US" sz="2500" dirty="0" err="1"/>
              <a:t>calitatea</a:t>
            </a:r>
            <a:r>
              <a:rPr lang="en-US" sz="2500" dirty="0"/>
              <a:t> </a:t>
            </a:r>
            <a:r>
              <a:rPr lang="en-US" sz="2500" dirty="0" err="1"/>
              <a:t>aerului</a:t>
            </a:r>
            <a:r>
              <a:rPr lang="en-US" sz="2500" dirty="0"/>
              <a:t>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Implementarea</a:t>
            </a:r>
            <a:r>
              <a:rPr lang="en-US" sz="2500" dirty="0"/>
              <a:t> </a:t>
            </a:r>
            <a:r>
              <a:rPr lang="en-US" sz="2500" dirty="0" err="1"/>
              <a:t>politicilor</a:t>
            </a:r>
            <a:r>
              <a:rPr lang="en-US" sz="2500" dirty="0"/>
              <a:t> pentru </a:t>
            </a:r>
            <a:r>
              <a:rPr lang="en-US" sz="2500" dirty="0" err="1"/>
              <a:t>reducerea</a:t>
            </a:r>
            <a:r>
              <a:rPr lang="en-US" sz="2500" dirty="0"/>
              <a:t> </a:t>
            </a:r>
            <a:r>
              <a:rPr lang="en-US" sz="2500" dirty="0" err="1"/>
              <a:t>risipei</a:t>
            </a:r>
            <a:r>
              <a:rPr lang="en-US" sz="2500" dirty="0"/>
              <a:t> de </a:t>
            </a:r>
            <a:r>
              <a:rPr lang="en-US" sz="2500" dirty="0" err="1"/>
              <a:t>alimente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taxarea</a:t>
            </a:r>
            <a:r>
              <a:rPr lang="en-US" sz="2500" dirty="0"/>
              <a:t> </a:t>
            </a:r>
            <a:r>
              <a:rPr lang="en-US" sz="2500" dirty="0" err="1"/>
              <a:t>alimentelor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băuturilor</a:t>
            </a:r>
            <a:r>
              <a:rPr lang="en-US" sz="2500" dirty="0"/>
              <a:t> </a:t>
            </a:r>
            <a:r>
              <a:rPr lang="en-US" sz="2500" dirty="0" err="1"/>
              <a:t>foarte</a:t>
            </a:r>
            <a:r>
              <a:rPr lang="en-US" sz="2500" dirty="0"/>
              <a:t> </a:t>
            </a:r>
            <a:r>
              <a:rPr lang="en-US" sz="2500" dirty="0" err="1"/>
              <a:t>procesate</a:t>
            </a:r>
            <a:r>
              <a:rPr lang="en-US" sz="2500" dirty="0"/>
              <a:t>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Amenajarea</a:t>
            </a:r>
            <a:r>
              <a:rPr lang="en-US" sz="2500" dirty="0"/>
              <a:t> </a:t>
            </a:r>
            <a:r>
              <a:rPr lang="en-US" sz="2500" dirty="0" err="1"/>
              <a:t>spațiilor</a:t>
            </a:r>
            <a:r>
              <a:rPr lang="en-US" sz="2500" dirty="0"/>
              <a:t> </a:t>
            </a:r>
            <a:r>
              <a:rPr lang="en-US" sz="2500" dirty="0" err="1"/>
              <a:t>verzi</a:t>
            </a:r>
            <a:r>
              <a:rPr lang="en-US" sz="2500" dirty="0"/>
              <a:t> </a:t>
            </a:r>
            <a:r>
              <a:rPr lang="en-US" sz="2500" dirty="0" err="1"/>
              <a:t>în</a:t>
            </a:r>
            <a:r>
              <a:rPr lang="en-US" sz="2500" dirty="0"/>
              <a:t> </a:t>
            </a:r>
            <a:r>
              <a:rPr lang="en-US" sz="2500" dirty="0" err="1"/>
              <a:t>orașe</a:t>
            </a:r>
            <a:r>
              <a:rPr lang="en-US" sz="2500" dirty="0"/>
              <a:t> pentru </a:t>
            </a:r>
            <a:r>
              <a:rPr lang="en-US" sz="2500" dirty="0" err="1"/>
              <a:t>promovarea</a:t>
            </a:r>
            <a:r>
              <a:rPr lang="en-US" sz="2500" dirty="0"/>
              <a:t> </a:t>
            </a:r>
            <a:r>
              <a:rPr lang="en-US" sz="2500" dirty="0" err="1"/>
              <a:t>activității</a:t>
            </a:r>
            <a:r>
              <a:rPr lang="en-US" sz="2500" dirty="0"/>
              <a:t> </a:t>
            </a:r>
            <a:r>
              <a:rPr lang="en-US" sz="2500" dirty="0" err="1"/>
              <a:t>fizice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sănătății</a:t>
            </a:r>
            <a:r>
              <a:rPr lang="en-US" sz="2500" dirty="0"/>
              <a:t> </a:t>
            </a:r>
            <a:r>
              <a:rPr lang="en-US" sz="2500" dirty="0" err="1"/>
              <a:t>mintale</a:t>
            </a:r>
            <a:r>
              <a:rPr lang="en-US" sz="2500" dirty="0"/>
              <a:t>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Tutunul</a:t>
            </a:r>
            <a:r>
              <a:rPr lang="en-US" sz="2500" dirty="0"/>
              <a:t> </a:t>
            </a:r>
            <a:r>
              <a:rPr lang="en-US" sz="2500" dirty="0" err="1"/>
              <a:t>poluează</a:t>
            </a:r>
            <a:r>
              <a:rPr lang="en-US" sz="2500" dirty="0"/>
              <a:t> </a:t>
            </a:r>
            <a:r>
              <a:rPr lang="en-US" sz="2500" dirty="0" err="1"/>
              <a:t>planeta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plămânii</a:t>
            </a:r>
            <a:r>
              <a:rPr lang="en-US" sz="2500" dirty="0"/>
              <a:t> </a:t>
            </a:r>
            <a:r>
              <a:rPr lang="en-US" sz="2500" dirty="0" err="1"/>
              <a:t>noștri</a:t>
            </a:r>
            <a:r>
              <a:rPr lang="en-US" sz="2500" dirty="0"/>
              <a:t>. </a:t>
            </a:r>
            <a:r>
              <a:rPr lang="en-US" sz="2500" dirty="0" err="1"/>
              <a:t>Creați</a:t>
            </a:r>
            <a:r>
              <a:rPr lang="en-US" sz="2500" dirty="0"/>
              <a:t> </a:t>
            </a:r>
            <a:r>
              <a:rPr lang="en-US" sz="2500" dirty="0" err="1"/>
              <a:t>orașe</a:t>
            </a:r>
            <a:r>
              <a:rPr lang="en-US" sz="2500" dirty="0"/>
              <a:t> </a:t>
            </a:r>
            <a:r>
              <a:rPr lang="en-US" sz="2500" dirty="0" err="1"/>
              <a:t>fără</a:t>
            </a:r>
            <a:r>
              <a:rPr lang="en-US" sz="2500" dirty="0"/>
              <a:t> </a:t>
            </a:r>
            <a:r>
              <a:rPr lang="en-US" sz="2500" dirty="0" err="1"/>
              <a:t>fum</a:t>
            </a:r>
            <a:r>
              <a:rPr lang="en-US" sz="2500" dirty="0"/>
              <a:t> </a:t>
            </a:r>
            <a:r>
              <a:rPr lang="en-US" sz="2500" dirty="0" err="1"/>
              <a:t>și</a:t>
            </a:r>
            <a:r>
              <a:rPr lang="en-US" sz="2500" dirty="0"/>
              <a:t> </a:t>
            </a:r>
            <a:r>
              <a:rPr lang="en-US" sz="2500" dirty="0" err="1"/>
              <a:t>taxați</a:t>
            </a:r>
            <a:r>
              <a:rPr lang="en-US" sz="2500" dirty="0"/>
              <a:t> </a:t>
            </a:r>
            <a:r>
              <a:rPr lang="en-US" sz="2500" dirty="0" err="1"/>
              <a:t>tutunul</a:t>
            </a:r>
            <a:r>
              <a:rPr lang="en-US" sz="2500" dirty="0"/>
              <a:t>;</a:t>
            </a:r>
            <a:endParaRPr lang="ro-RO" sz="25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500" dirty="0" err="1"/>
              <a:t>Elaborarea</a:t>
            </a:r>
            <a:r>
              <a:rPr lang="en-US" sz="2500" dirty="0"/>
              <a:t> </a:t>
            </a:r>
            <a:r>
              <a:rPr lang="en-US" sz="2500" dirty="0" err="1"/>
              <a:t>politicilor</a:t>
            </a:r>
            <a:r>
              <a:rPr lang="en-US" sz="2500" dirty="0"/>
              <a:t> </a:t>
            </a:r>
            <a:r>
              <a:rPr lang="en-US" sz="2500" dirty="0" err="1"/>
              <a:t>privind</a:t>
            </a:r>
            <a:r>
              <a:rPr lang="en-US" sz="2500" dirty="0"/>
              <a:t> </a:t>
            </a:r>
            <a:r>
              <a:rPr lang="en-US" sz="2500" dirty="0" err="1"/>
              <a:t>reducerea</a:t>
            </a:r>
            <a:r>
              <a:rPr lang="en-US" sz="2500" dirty="0"/>
              <a:t> </a:t>
            </a:r>
            <a:r>
              <a:rPr lang="en-US" sz="2500" dirty="0" err="1"/>
              <a:t>deșeurilor</a:t>
            </a:r>
            <a:r>
              <a:rPr lang="en-US" sz="2500" dirty="0"/>
              <a:t>/</a:t>
            </a:r>
            <a:r>
              <a:rPr lang="en-US" sz="2500" dirty="0" err="1"/>
              <a:t>plasticului</a:t>
            </a:r>
            <a:r>
              <a:rPr lang="en-US" sz="2500" dirty="0"/>
              <a:t>.</a:t>
            </a:r>
            <a:endParaRPr lang="ro-RO" sz="2500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46068B-74D6-40F8-B6B1-119AE6A0D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38" y="1690688"/>
            <a:ext cx="5183188" cy="823912"/>
          </a:xfrm>
        </p:spPr>
        <p:txBody>
          <a:bodyPr/>
          <a:lstStyle/>
          <a:p>
            <a:r>
              <a:rPr lang="ro-RO" sz="2200" dirty="0">
                <a:solidFill>
                  <a:srgbClr val="0099FF"/>
                </a:solidFill>
                <a:ea typeface="+mj-ea"/>
              </a:rPr>
              <a:t>La nivel local 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2C5C38-F5CC-47FB-A1DF-53A3C1D1B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211777"/>
            <a:ext cx="5183188" cy="3684588"/>
          </a:xfrm>
        </p:spPr>
        <p:txBody>
          <a:bodyPr>
            <a:normAutofit fontScale="47500" lnSpcReduction="20000"/>
          </a:bodyPr>
          <a:lstStyle/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en-US" sz="2900" dirty="0"/>
              <a:t>Promovarea </a:t>
            </a:r>
            <a:r>
              <a:rPr lang="en-US" sz="2900" dirty="0" err="1"/>
              <a:t>clădirilor</a:t>
            </a:r>
            <a:r>
              <a:rPr lang="en-US" sz="2900" dirty="0"/>
              <a:t> </a:t>
            </a:r>
            <a:r>
              <a:rPr lang="en-US" sz="2900" dirty="0" err="1"/>
              <a:t>eficiente</a:t>
            </a:r>
            <a:r>
              <a:rPr lang="en-US" sz="2900" dirty="0"/>
              <a:t> energetic.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/>
              <a:t> </a:t>
            </a:r>
            <a:r>
              <a:rPr lang="fr-FR" sz="2900" dirty="0" err="1"/>
              <a:t>Utilizarea</a:t>
            </a:r>
            <a:r>
              <a:rPr lang="fr-FR" sz="2900" dirty="0"/>
              <a:t> </a:t>
            </a:r>
            <a:r>
              <a:rPr lang="fr-FR" sz="2900" dirty="0" err="1"/>
              <a:t>transportului</a:t>
            </a:r>
            <a:r>
              <a:rPr lang="fr-FR" sz="2900" dirty="0"/>
              <a:t> public cu </a:t>
            </a:r>
            <a:r>
              <a:rPr lang="fr-FR" sz="2900" dirty="0" err="1"/>
              <a:t>emisii</a:t>
            </a:r>
            <a:r>
              <a:rPr lang="fr-FR" sz="2900" dirty="0"/>
              <a:t> </a:t>
            </a:r>
            <a:r>
              <a:rPr lang="fr-FR" sz="2900" dirty="0" err="1"/>
              <a:t>reduse</a:t>
            </a:r>
            <a:r>
              <a:rPr lang="fr-FR" sz="2900" dirty="0"/>
              <a:t> de </a:t>
            </a:r>
            <a:r>
              <a:rPr lang="fr-FR" sz="2900" dirty="0" err="1"/>
              <a:t>carbon</a:t>
            </a:r>
            <a:r>
              <a:rPr lang="fr-FR" sz="2900" dirty="0"/>
              <a:t>. 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/>
              <a:t> </a:t>
            </a:r>
            <a:r>
              <a:rPr lang="fr-FR" sz="2900" dirty="0" err="1"/>
              <a:t>Construirea</a:t>
            </a:r>
            <a:r>
              <a:rPr lang="fr-FR" sz="2900" dirty="0"/>
              <a:t> de </a:t>
            </a:r>
            <a:r>
              <a:rPr lang="fr-FR" sz="2900" dirty="0" err="1"/>
              <a:t>noi</a:t>
            </a:r>
            <a:r>
              <a:rPr lang="fr-FR" sz="2900" dirty="0"/>
              <a:t> piste de </a:t>
            </a:r>
            <a:r>
              <a:rPr lang="fr-FR" sz="2900" dirty="0" err="1"/>
              <a:t>biciclete</a:t>
            </a:r>
            <a:r>
              <a:rPr lang="fr-FR" sz="2900" dirty="0"/>
              <a:t> </a:t>
            </a:r>
            <a:r>
              <a:rPr lang="fr-FR" sz="2900" dirty="0" err="1"/>
              <a:t>și</a:t>
            </a:r>
            <a:r>
              <a:rPr lang="fr-FR" sz="2900" dirty="0"/>
              <a:t> </a:t>
            </a:r>
            <a:r>
              <a:rPr lang="fr-FR" sz="2900" dirty="0" err="1"/>
              <a:t>alei</a:t>
            </a:r>
            <a:r>
              <a:rPr lang="fr-FR" sz="2900" dirty="0"/>
              <a:t>.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/>
              <a:t> </a:t>
            </a:r>
            <a:r>
              <a:rPr lang="fr-FR" sz="2900" dirty="0" err="1"/>
              <a:t>Protejarea</a:t>
            </a:r>
            <a:r>
              <a:rPr lang="fr-FR" sz="2900" dirty="0"/>
              <a:t> </a:t>
            </a:r>
            <a:r>
              <a:rPr lang="fr-FR" sz="2900" dirty="0" err="1"/>
              <a:t>biodiversității</a:t>
            </a:r>
            <a:r>
              <a:rPr lang="fr-FR" sz="2900" dirty="0"/>
              <a:t> </a:t>
            </a:r>
            <a:r>
              <a:rPr lang="fr-FR" sz="2900" dirty="0" err="1"/>
              <a:t>și</a:t>
            </a:r>
            <a:r>
              <a:rPr lang="fr-FR" sz="2900" dirty="0"/>
              <a:t> </a:t>
            </a:r>
            <a:r>
              <a:rPr lang="fr-FR" sz="2900" dirty="0" err="1"/>
              <a:t>crearea</a:t>
            </a:r>
            <a:r>
              <a:rPr lang="fr-FR" sz="2900" dirty="0"/>
              <a:t> de </a:t>
            </a:r>
            <a:r>
              <a:rPr lang="fr-FR" sz="2900" dirty="0" err="1"/>
              <a:t>noi</a:t>
            </a:r>
            <a:r>
              <a:rPr lang="fr-FR" sz="2900" dirty="0"/>
              <a:t> </a:t>
            </a:r>
            <a:r>
              <a:rPr lang="fr-FR" sz="2900" dirty="0" err="1"/>
              <a:t>parcuri</a:t>
            </a:r>
            <a:r>
              <a:rPr lang="fr-FR" sz="2900" dirty="0"/>
              <a:t> </a:t>
            </a:r>
            <a:r>
              <a:rPr lang="fr-FR" sz="2900" dirty="0" err="1"/>
              <a:t>și</a:t>
            </a:r>
            <a:r>
              <a:rPr lang="fr-FR" sz="2900" dirty="0"/>
              <a:t> </a:t>
            </a:r>
            <a:r>
              <a:rPr lang="fr-FR" sz="2900" dirty="0" err="1"/>
              <a:t>grădini</a:t>
            </a:r>
            <a:r>
              <a:rPr lang="fr-FR" sz="2900" dirty="0"/>
              <a:t>.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 err="1"/>
              <a:t>Trecerea</a:t>
            </a:r>
            <a:r>
              <a:rPr lang="fr-FR" sz="2900" dirty="0"/>
              <a:t> la </a:t>
            </a:r>
            <a:r>
              <a:rPr lang="fr-FR" sz="2900" dirty="0" err="1"/>
              <a:t>energie</a:t>
            </a:r>
            <a:r>
              <a:rPr lang="fr-FR" sz="2900" dirty="0"/>
              <a:t> </a:t>
            </a:r>
            <a:r>
              <a:rPr lang="fr-FR" sz="2900" dirty="0" err="1"/>
              <a:t>regenerabilă</a:t>
            </a:r>
            <a:r>
              <a:rPr lang="fr-FR" sz="2900" dirty="0"/>
              <a:t> pentru </a:t>
            </a:r>
            <a:r>
              <a:rPr lang="fr-FR" sz="2900" dirty="0" err="1"/>
              <a:t>operațiunile</a:t>
            </a:r>
            <a:r>
              <a:rPr lang="fr-FR" sz="2900" dirty="0"/>
              <a:t> municipale. 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 err="1"/>
              <a:t>Asigurarea</a:t>
            </a:r>
            <a:r>
              <a:rPr lang="fr-FR" sz="2900" dirty="0"/>
              <a:t> </a:t>
            </a:r>
            <a:r>
              <a:rPr lang="fr-FR" sz="2900" dirty="0" err="1"/>
              <a:t>accesului</a:t>
            </a:r>
            <a:r>
              <a:rPr lang="fr-FR" sz="2900" dirty="0"/>
              <a:t> la </a:t>
            </a:r>
            <a:r>
              <a:rPr lang="fr-FR" sz="2900" dirty="0" err="1"/>
              <a:t>energie</a:t>
            </a:r>
            <a:r>
              <a:rPr lang="fr-FR" sz="2900" dirty="0"/>
              <a:t> </a:t>
            </a:r>
            <a:r>
              <a:rPr lang="fr-FR" sz="2900" dirty="0" err="1"/>
              <a:t>curată</a:t>
            </a:r>
            <a:r>
              <a:rPr lang="fr-FR" sz="2900" dirty="0"/>
              <a:t>, la </a:t>
            </a:r>
            <a:r>
              <a:rPr lang="fr-FR" sz="2900" dirty="0" err="1"/>
              <a:t>prețuri</a:t>
            </a:r>
            <a:r>
              <a:rPr lang="fr-FR" sz="2900" dirty="0"/>
              <a:t> </a:t>
            </a:r>
            <a:r>
              <a:rPr lang="fr-FR" sz="2900" dirty="0" err="1"/>
              <a:t>accesibile</a:t>
            </a:r>
            <a:r>
              <a:rPr lang="fr-FR" sz="2900" dirty="0"/>
              <a:t> pentru </a:t>
            </a:r>
            <a:r>
              <a:rPr lang="fr-FR" sz="2900" dirty="0" err="1"/>
              <a:t>gospodăriile</a:t>
            </a:r>
            <a:r>
              <a:rPr lang="fr-FR" sz="2900" dirty="0"/>
              <a:t> cu </a:t>
            </a:r>
            <a:r>
              <a:rPr lang="fr-FR" sz="2900" dirty="0" err="1"/>
              <a:t>venituri</a:t>
            </a:r>
            <a:r>
              <a:rPr lang="fr-FR" sz="2900" dirty="0"/>
              <a:t> </a:t>
            </a:r>
            <a:r>
              <a:rPr lang="fr-FR" sz="2900" dirty="0" err="1"/>
              <a:t>mici</a:t>
            </a:r>
            <a:r>
              <a:rPr lang="fr-FR" sz="2900" dirty="0"/>
              <a:t> </a:t>
            </a:r>
            <a:r>
              <a:rPr lang="fr-FR" sz="2900" dirty="0" err="1"/>
              <a:t>și</a:t>
            </a:r>
            <a:r>
              <a:rPr lang="fr-FR" sz="2900" dirty="0"/>
              <a:t> </a:t>
            </a:r>
            <a:r>
              <a:rPr lang="fr-FR" sz="2900" dirty="0" err="1"/>
              <a:t>unitățile</a:t>
            </a:r>
            <a:r>
              <a:rPr lang="fr-FR" sz="2900" dirty="0"/>
              <a:t> </a:t>
            </a:r>
            <a:r>
              <a:rPr lang="fr-FR" sz="2900" dirty="0" err="1"/>
              <a:t>sanitare</a:t>
            </a:r>
            <a:r>
              <a:rPr lang="fr-FR" sz="2900" dirty="0"/>
              <a:t>. 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 err="1"/>
              <a:t>Colaborarea</a:t>
            </a:r>
            <a:r>
              <a:rPr lang="fr-FR" sz="2900" dirty="0"/>
              <a:t> cu </a:t>
            </a:r>
            <a:r>
              <a:rPr lang="fr-FR" sz="2900" dirty="0" err="1"/>
              <a:t>comunitatea</a:t>
            </a:r>
            <a:r>
              <a:rPr lang="fr-FR" sz="2900" dirty="0"/>
              <a:t> </a:t>
            </a:r>
            <a:r>
              <a:rPr lang="fr-FR" sz="2900" dirty="0" err="1"/>
              <a:t>locală</a:t>
            </a:r>
            <a:r>
              <a:rPr lang="fr-FR" sz="2900" dirty="0"/>
              <a:t> de </a:t>
            </a:r>
            <a:r>
              <a:rPr lang="fr-FR" sz="2900" dirty="0" err="1"/>
              <a:t>afaceri</a:t>
            </a:r>
            <a:r>
              <a:rPr lang="fr-FR" sz="2900" dirty="0"/>
              <a:t> pentru a </a:t>
            </a:r>
            <a:r>
              <a:rPr lang="fr-FR" sz="2900" dirty="0" err="1"/>
              <a:t>sprijini</a:t>
            </a:r>
            <a:r>
              <a:rPr lang="fr-FR" sz="2900" dirty="0"/>
              <a:t> </a:t>
            </a:r>
            <a:r>
              <a:rPr lang="fr-FR" sz="2900" dirty="0" err="1"/>
              <a:t>durabilitatea</a:t>
            </a:r>
            <a:r>
              <a:rPr lang="fr-FR" sz="2900" dirty="0"/>
              <a:t>. </a:t>
            </a:r>
            <a:endParaRPr lang="ro-RO" sz="2900" dirty="0"/>
          </a:p>
          <a:p>
            <a:pPr marL="342900" lvl="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r>
              <a:rPr lang="fr-FR" sz="2900" dirty="0" err="1"/>
              <a:t>Reglementarea</a:t>
            </a:r>
            <a:r>
              <a:rPr lang="fr-FR" sz="2900" dirty="0"/>
              <a:t>  </a:t>
            </a:r>
            <a:r>
              <a:rPr lang="fr-FR" sz="2900" dirty="0" err="1"/>
              <a:t>comercializării</a:t>
            </a:r>
            <a:r>
              <a:rPr lang="fr-FR" sz="2900" dirty="0"/>
              <a:t> </a:t>
            </a:r>
            <a:r>
              <a:rPr lang="fr-FR" sz="2900" dirty="0" err="1"/>
              <a:t>alimentelor</a:t>
            </a:r>
            <a:r>
              <a:rPr lang="fr-FR" sz="2900" dirty="0"/>
              <a:t> </a:t>
            </a:r>
            <a:r>
              <a:rPr lang="fr-FR" sz="2900" dirty="0" err="1"/>
              <a:t>și</a:t>
            </a:r>
            <a:r>
              <a:rPr lang="fr-FR" sz="2900" dirty="0"/>
              <a:t> </a:t>
            </a:r>
            <a:r>
              <a:rPr lang="fr-FR" sz="2900" dirty="0" err="1"/>
              <a:t>băuturilor</a:t>
            </a:r>
            <a:r>
              <a:rPr lang="fr-FR" sz="2900" dirty="0"/>
              <a:t> </a:t>
            </a:r>
            <a:r>
              <a:rPr lang="fr-FR" sz="2900" dirty="0" err="1"/>
              <a:t>nesănătoase</a:t>
            </a:r>
            <a:r>
              <a:rPr lang="fr-FR" sz="2900" dirty="0"/>
              <a:t> </a:t>
            </a:r>
            <a:r>
              <a:rPr lang="fr-FR" sz="2900" dirty="0" err="1"/>
              <a:t>în</a:t>
            </a:r>
            <a:r>
              <a:rPr lang="fr-FR" sz="2900" dirty="0"/>
              <a:t> </a:t>
            </a:r>
            <a:r>
              <a:rPr lang="fr-FR" sz="2900" dirty="0" err="1"/>
              <a:t>spațiile</a:t>
            </a:r>
            <a:r>
              <a:rPr lang="fr-FR" sz="2900" dirty="0"/>
              <a:t> </a:t>
            </a:r>
            <a:r>
              <a:rPr lang="fr-FR" sz="2900" dirty="0" err="1"/>
              <a:t>publice</a:t>
            </a:r>
            <a:r>
              <a:rPr lang="fr-FR" sz="2900" dirty="0"/>
              <a:t>.</a:t>
            </a:r>
            <a:endParaRPr lang="ro-RO" sz="2900" dirty="0"/>
          </a:p>
          <a:p>
            <a:pPr marL="342900" indent="-342900" algn="just">
              <a:lnSpc>
                <a:spcPct val="120000"/>
              </a:lnSpc>
              <a:buClr>
                <a:srgbClr val="00BBFE"/>
              </a:buClr>
              <a:buFont typeface="+mj-lt"/>
              <a:buAutoNum type="arabicParenR"/>
            </a:pPr>
            <a:endParaRPr lang="ro-RO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3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012C-D994-4516-B7A6-7FD6DDF7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1366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ro-RO" sz="3200" b="1" dirty="0">
                <a:solidFill>
                  <a:srgbClr val="0099FF"/>
                </a:solidFill>
                <a:latin typeface="+mn-lt"/>
                <a:cs typeface="+mn-cs"/>
              </a:rPr>
              <a:t>Cuprins </a:t>
            </a:r>
            <a:endParaRPr lang="en-US" sz="32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7ED2-20AE-4425-85CD-19678DD8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83" y="1466493"/>
            <a:ext cx="10515600" cy="3821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o-RO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Contextul   </a:t>
            </a: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Sloganul campaniei</a:t>
            </a:r>
            <a:endParaRPr lang="ro-RO" altLang="de-DE" sz="26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Scopul campaniei</a:t>
            </a:r>
            <a:endParaRPr lang="ro-RO" altLang="de-DE" sz="26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Obiectiv</a:t>
            </a:r>
            <a:r>
              <a:rPr lang="ro-RO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ul</a:t>
            </a: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campaniei</a:t>
            </a:r>
            <a:endParaRPr lang="ro-RO" altLang="de-DE" sz="26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Perioada de derulare a campaniei</a:t>
            </a:r>
            <a:endParaRPr lang="ro-RO" altLang="de-DE" sz="26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Grupuri</a:t>
            </a:r>
            <a:r>
              <a:rPr lang="ro-RO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le</a:t>
            </a: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țintă</a:t>
            </a:r>
          </a:p>
          <a:p>
            <a:pPr>
              <a:lnSpc>
                <a:spcPct val="80000"/>
              </a:lnSpc>
            </a:pP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Mesaje</a:t>
            </a:r>
            <a:r>
              <a:rPr lang="ro-RO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le</a:t>
            </a:r>
            <a:r>
              <a:rPr lang="vi-VN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principalele </a:t>
            </a:r>
            <a:r>
              <a:rPr lang="ro-RO" altLang="de-DE" sz="26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ale campaniei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8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80F1-F733-46CA-B08E-B3E0CA0B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88951"/>
            <a:ext cx="10515600" cy="10922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ro-RO" sz="3200" b="1" dirty="0">
                <a:solidFill>
                  <a:srgbClr val="0099FF"/>
                </a:solidFill>
                <a:latin typeface="+mn-lt"/>
                <a:cs typeface="+mn-cs"/>
              </a:rPr>
              <a:t>Contextul </a:t>
            </a:r>
            <a:br>
              <a:rPr lang="ro-RO" sz="3200" b="1" dirty="0">
                <a:solidFill>
                  <a:srgbClr val="0099FF"/>
                </a:solidFill>
                <a:latin typeface="+mn-lt"/>
                <a:cs typeface="+mn-cs"/>
              </a:rPr>
            </a:br>
            <a:endParaRPr lang="en-US" sz="32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78A1-C07A-4CE4-BE8B-CE43285BD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3333"/>
            <a:ext cx="10617679" cy="4761421"/>
          </a:xfrm>
        </p:spPr>
        <p:txBody>
          <a:bodyPr>
            <a:normAutofit/>
          </a:bodyPr>
          <a:lstStyle/>
          <a:p>
            <a:pPr algn="just"/>
            <a:r>
              <a:rPr lang="ro-RO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În 1948, Organizaţia Mondială a Sănătăţii (OMS) a găzduit prima întrunire la nivel mondial dedicată sănătăţii, în cadrul căreia s-a hotărât aniversarea la 7 aprilie a Zilei mondiale a sănătăţii. </a:t>
            </a:r>
          </a:p>
          <a:p>
            <a:pPr algn="just"/>
            <a:r>
              <a:rPr lang="ro-RO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 aprilie este data la care a intrat în vigoare Convenţia OMS. </a:t>
            </a:r>
          </a:p>
          <a:p>
            <a:pPr algn="just"/>
            <a:r>
              <a:rPr lang="ro-RO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Ziua Mondială a Sănătăţii a fost marcată pentru prima dată în 1950</a:t>
            </a:r>
            <a:r>
              <a:rPr lang="ro-RO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și abordează în fiecare an câte un subiect de importanță majoră, ce afectează sănătatea globală. </a:t>
            </a:r>
          </a:p>
          <a:p>
            <a:pPr algn="just"/>
            <a:r>
              <a:rPr lang="ro-RO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În ultimii 50 de ani, marcarea Zilei Mondiale a Sănătăţii a scos în evidenţă aspecte importante legate de sănătate, cum ar fi sănătatea mintală, îngrijirea mamelor şi a copiilor, dar şi schimbările climatice cu repercursiuni asupra sănătăţii. </a:t>
            </a:r>
            <a:endParaRPr lang="ro-RO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32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C1B2-50BF-481C-8441-8E4F68E4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o-RO" sz="3600" b="1" dirty="0">
                <a:solidFill>
                  <a:srgbClr val="0099FF"/>
                </a:solidFill>
                <a:latin typeface="+mn-lt"/>
                <a:cs typeface="+mn-cs"/>
              </a:rPr>
              <a:t>Emisiile de PM2,5 în Europa</a:t>
            </a:r>
            <a:br>
              <a:rPr lang="ro-RO" sz="3600" b="1" dirty="0">
                <a:solidFill>
                  <a:srgbClr val="0099FF"/>
                </a:solidFill>
                <a:latin typeface="+mn-lt"/>
                <a:cs typeface="+mn-cs"/>
              </a:rPr>
            </a:br>
            <a:br>
              <a:rPr lang="ro-RO" sz="3600" b="1" dirty="0">
                <a:solidFill>
                  <a:srgbClr val="0099FF"/>
                </a:solidFill>
                <a:latin typeface="+mn-lt"/>
                <a:cs typeface="+mn-cs"/>
              </a:rPr>
            </a:br>
            <a:endParaRPr lang="en-US" sz="36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9A62FE-B7FC-4730-ACCC-86201DAE1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0" y="819509"/>
            <a:ext cx="9945761" cy="55839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EC50F0-CAD9-4BA9-AFD1-3B090096EC74}"/>
              </a:ext>
            </a:extLst>
          </p:cNvPr>
          <p:cNvSpPr txBox="1"/>
          <p:nvPr/>
        </p:nvSpPr>
        <p:spPr>
          <a:xfrm>
            <a:off x="364465" y="6492874"/>
            <a:ext cx="609456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Sursa</a:t>
            </a:r>
            <a:r>
              <a:rPr lang="ro-RO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ro-RO" sz="800" u="sng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https://www.greenpeace.org/static/planet4-romania-stateless/2021/03/d8050eab-2020-world_air_quality_report.pdf</a:t>
            </a:r>
            <a:endParaRPr lang="ro-R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8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DC7A-AB04-4F43-85AC-140ED177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3200" b="1" dirty="0">
                <a:solidFill>
                  <a:srgbClr val="0099FF"/>
                </a:solidFill>
                <a:latin typeface="+mn-lt"/>
                <a:cs typeface="+mn-cs"/>
              </a:rPr>
              <a:t>Procentul populației urbane din România expus la concentrații peste standardele UE pentru poluanți atmosferici selectați, cum ar fi  PM10, PM 2.5, 03, NO2 și BaP pentru anii 2015-2019</a:t>
            </a:r>
            <a:endParaRPr lang="en-US" sz="3200" b="1" dirty="0">
              <a:solidFill>
                <a:srgbClr val="0099FF"/>
              </a:solidFill>
              <a:latin typeface="+mn-lt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C84D12-8194-4389-AE87-F2E874B88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81253"/>
              </p:ext>
            </p:extLst>
          </p:nvPr>
        </p:nvGraphicFramePr>
        <p:xfrm>
          <a:off x="1587262" y="1690688"/>
          <a:ext cx="8057071" cy="477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830">
                  <a:extLst>
                    <a:ext uri="{9D8B030D-6E8A-4147-A177-3AD203B41FA5}">
                      <a16:colId xmlns:a16="http://schemas.microsoft.com/office/drawing/2014/main" val="324655027"/>
                    </a:ext>
                  </a:extLst>
                </a:gridCol>
                <a:gridCol w="1372774">
                  <a:extLst>
                    <a:ext uri="{9D8B030D-6E8A-4147-A177-3AD203B41FA5}">
                      <a16:colId xmlns:a16="http://schemas.microsoft.com/office/drawing/2014/main" val="736301394"/>
                    </a:ext>
                  </a:extLst>
                </a:gridCol>
                <a:gridCol w="1064468">
                  <a:extLst>
                    <a:ext uri="{9D8B030D-6E8A-4147-A177-3AD203B41FA5}">
                      <a16:colId xmlns:a16="http://schemas.microsoft.com/office/drawing/2014/main" val="2066178426"/>
                    </a:ext>
                  </a:extLst>
                </a:gridCol>
                <a:gridCol w="1140193">
                  <a:extLst>
                    <a:ext uri="{9D8B030D-6E8A-4147-A177-3AD203B41FA5}">
                      <a16:colId xmlns:a16="http://schemas.microsoft.com/office/drawing/2014/main" val="4039177444"/>
                    </a:ext>
                  </a:extLst>
                </a:gridCol>
                <a:gridCol w="1235389">
                  <a:extLst>
                    <a:ext uri="{9D8B030D-6E8A-4147-A177-3AD203B41FA5}">
                      <a16:colId xmlns:a16="http://schemas.microsoft.com/office/drawing/2014/main" val="3345865074"/>
                    </a:ext>
                  </a:extLst>
                </a:gridCol>
                <a:gridCol w="1252697">
                  <a:extLst>
                    <a:ext uri="{9D8B030D-6E8A-4147-A177-3AD203B41FA5}">
                      <a16:colId xmlns:a16="http://schemas.microsoft.com/office/drawing/2014/main" val="3192744126"/>
                    </a:ext>
                  </a:extLst>
                </a:gridCol>
                <a:gridCol w="1120720">
                  <a:extLst>
                    <a:ext uri="{9D8B030D-6E8A-4147-A177-3AD203B41FA5}">
                      <a16:colId xmlns:a16="http://schemas.microsoft.com/office/drawing/2014/main" val="1514603199"/>
                    </a:ext>
                  </a:extLst>
                </a:gridCol>
              </a:tblGrid>
              <a:tr h="420608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2015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2016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2017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2018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2019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824612258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BaP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Media anuală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50.0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50.0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811541721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NO2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Media anuală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0.6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0.0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1.0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1.5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2.5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82273742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O3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Percentilă 93.15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0.0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0.0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36.3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1.2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0.0</a:t>
                      </a:r>
                    </a:p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731622611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PM2.5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Media anuală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25.0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25.0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33.9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30.7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25.0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638200849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PM10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Media anuală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43.3</a:t>
                      </a:r>
                    </a:p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36.9</a:t>
                      </a:r>
                    </a:p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43.0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40.3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40.8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083765952"/>
                  </a:ext>
                </a:extLst>
              </a:tr>
              <a:tr h="724967"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 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Percentilă 90.41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54.4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0.0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22.9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effectLst/>
                        </a:rPr>
                        <a:t>3.7</a:t>
                      </a:r>
                      <a:endParaRPr lang="ro-RO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effectLst/>
                        </a:rPr>
                        <a:t>10.2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15033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2C85C3-3A49-42F0-A42B-508B507FA069}"/>
              </a:ext>
            </a:extLst>
          </p:cNvPr>
          <p:cNvSpPr txBox="1"/>
          <p:nvPr/>
        </p:nvSpPr>
        <p:spPr>
          <a:xfrm>
            <a:off x="450729" y="6492875"/>
            <a:ext cx="60945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Sursa: </a:t>
            </a:r>
            <a:r>
              <a:rPr lang="ro-RO" sz="1050" u="sng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https://www.eea.europa.eu/themes/air/country-fact-sheets/2021-country-fact-sheets/romania</a:t>
            </a:r>
            <a:endParaRPr lang="ro-R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7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CC79-78DC-4B76-BDAF-84F5D33C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717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900" b="1" dirty="0">
                <a:solidFill>
                  <a:srgbClr val="0099FF"/>
                </a:solidFill>
                <a:latin typeface="+mn-lt"/>
                <a:cs typeface="+mn-cs"/>
              </a:rPr>
              <a:t>Incidenţa bolnavilor cu astm în România, în anii 2011-2020</a:t>
            </a:r>
            <a:b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48C702-CAE5-43A4-99FF-3AD445F90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79058"/>
              </p:ext>
            </p:extLst>
          </p:nvPr>
        </p:nvGraphicFramePr>
        <p:xfrm>
          <a:off x="665672" y="110100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EBCF34C-25B6-48AC-A608-2333D7D8DDEB}"/>
              </a:ext>
            </a:extLst>
          </p:cNvPr>
          <p:cNvSpPr txBox="1"/>
          <p:nvPr/>
        </p:nvSpPr>
        <p:spPr>
          <a:xfrm>
            <a:off x="443541" y="6292820"/>
            <a:ext cx="1073773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Sursa: </a:t>
            </a:r>
            <a:r>
              <a:rPr lang="en-US" sz="700" u="none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RAPORTUL NATIONAL AL STARII DE SANATATE A POPULATIEI – 2020 –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Institutul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Național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de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Sănătate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Publică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 (gov.ro)</a:t>
            </a:r>
            <a:r>
              <a:rPr lang="ro-RO" sz="600" u="sng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.sciencedaily.com/releases/2017/07/170731114536.htm</a:t>
            </a:r>
            <a:endParaRPr lang="ro-RO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0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CC79-78DC-4B76-BDAF-84F5D33C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9" y="260530"/>
            <a:ext cx="10515600" cy="954717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900" b="1" dirty="0">
                <a:solidFill>
                  <a:srgbClr val="0099FF"/>
                </a:solidFill>
                <a:latin typeface="+mn-lt"/>
                <a:cs typeface="+mn-cs"/>
              </a:rPr>
              <a:t>Rata de mortalitate standardizată prin astm în România, 2020</a:t>
            </a:r>
            <a:b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BCF34C-25B6-48AC-A608-2333D7D8DDEB}"/>
              </a:ext>
            </a:extLst>
          </p:cNvPr>
          <p:cNvSpPr txBox="1"/>
          <p:nvPr/>
        </p:nvSpPr>
        <p:spPr>
          <a:xfrm>
            <a:off x="443541" y="6292820"/>
            <a:ext cx="1073773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Sursa: </a:t>
            </a:r>
            <a:r>
              <a:rPr lang="en-US" sz="700" u="none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RAPORTUL NATIONAL AL STARII DE SANATATE A POPULATIEI – 2020 –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Institutul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Național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de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Sănătate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700" u="sng" strike="noStrike" dirty="0" err="1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Publică</a:t>
            </a:r>
            <a:r>
              <a:rPr lang="en-US" sz="700" u="sng" strike="noStrike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(gov.ro)</a:t>
            </a:r>
            <a:r>
              <a:rPr lang="ro-RO" sz="600" u="sng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.sciencedaily.com/releases/2017/07/170731114536.htm</a:t>
            </a:r>
            <a:endParaRPr lang="ro-RO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734CC3-5229-4030-BC75-7CC9E2B500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507" y="860323"/>
            <a:ext cx="7361522" cy="5137353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698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4D0F-BB80-456D-AF88-DF8A8688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altLang="de-DE" sz="3200" b="1" dirty="0">
                <a:solidFill>
                  <a:srgbClr val="0099FF"/>
                </a:solidFill>
                <a:latin typeface="+mn-lt"/>
                <a:cs typeface="+mn-cs"/>
              </a:rPr>
              <a:t>Sloganul campaniei</a:t>
            </a:r>
            <a:br>
              <a:rPr lang="ro-RO" altLang="de-DE" sz="4400" dirty="0">
                <a:ea typeface="+mj-ea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0BC13-5059-4331-89D3-C6CCDB0ED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PLANETA NOASTRĂ - SĂNĂTATEA NOASTRĂ</a:t>
            </a:r>
            <a:endParaRPr lang="ro-RO" sz="28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Să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înlăturăm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poluarea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aerului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apei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și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hranei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! </a:t>
            </a:r>
            <a:endParaRPr lang="ro-RO" sz="2800" b="1" dirty="0">
              <a:solidFill>
                <a:srgbClr val="0099FF"/>
              </a:solidFill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Pentru un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Viitor</a:t>
            </a:r>
            <a:r>
              <a:rPr lang="en-US" sz="2800" b="1" dirty="0">
                <a:solidFill>
                  <a:srgbClr val="0099FF"/>
                </a:solidFill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Times New Roman" panose="02020603050405020304" pitchFamily="18" charset="0"/>
              </a:rPr>
              <a:t>Sănătos</a:t>
            </a:r>
            <a:br>
              <a:rPr lang="ro-RO" sz="2800" dirty="0">
                <a:solidFill>
                  <a:srgbClr val="0099FF"/>
                </a:solidFill>
                <a:ea typeface="Calibri" panose="020F0502020204030204" pitchFamily="34" charset="0"/>
              </a:rPr>
            </a:br>
            <a:r>
              <a:rPr lang="en-US" sz="2800" dirty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sz="2800" dirty="0">
                <a:solidFill>
                  <a:srgbClr val="0099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>
              <a:solidFill>
                <a:srgbClr val="0099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C992-89F3-4AB9-A3C1-F5B393BC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83" y="330620"/>
            <a:ext cx="10515600" cy="1084113"/>
          </a:xfrm>
        </p:spPr>
        <p:txBody>
          <a:bodyPr>
            <a:normAutofit fontScale="90000"/>
          </a:bodyPr>
          <a:lstStyle/>
          <a:p>
            <a:r>
              <a:rPr lang="vi-VN" altLang="de-DE" sz="3200" b="1" dirty="0">
                <a:solidFill>
                  <a:srgbClr val="0099FF"/>
                </a:solidFill>
                <a:latin typeface="+mn-lt"/>
                <a:cs typeface="+mn-cs"/>
              </a:rPr>
              <a:t>Scopul campaniei</a:t>
            </a:r>
            <a:br>
              <a:rPr lang="ro-RO" altLang="de-DE" sz="4400" dirty="0">
                <a:ea typeface="+mj-ea"/>
              </a:rPr>
            </a:br>
            <a:r>
              <a:rPr lang="ro-RO" altLang="de-DE" sz="4400" dirty="0">
                <a:ea typeface="+mj-ea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D186D-4248-4C3D-92E4-7B8ADC791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468"/>
            <a:ext cx="10515600" cy="4848495"/>
          </a:xfrm>
        </p:spPr>
        <p:txBody>
          <a:bodyPr/>
          <a:lstStyle/>
          <a:p>
            <a:pPr marL="0" indent="0" algn="ctr">
              <a:buNone/>
            </a:pPr>
            <a:endParaRPr lang="ro-RO" sz="3200" dirty="0">
              <a:solidFill>
                <a:srgbClr val="0099FF"/>
              </a:solidFill>
            </a:endParaRPr>
          </a:p>
          <a:p>
            <a:pPr marL="0" indent="0" algn="ctr">
              <a:buNone/>
            </a:pPr>
            <a:endParaRPr lang="ro-RO" sz="3200" dirty="0">
              <a:solidFill>
                <a:srgbClr val="0099FF"/>
              </a:solidFill>
            </a:endParaRPr>
          </a:p>
          <a:p>
            <a:pPr marL="0" indent="0" algn="ctr">
              <a:buNone/>
            </a:pPr>
            <a:r>
              <a:rPr lang="ro-RO" sz="3200" dirty="0">
                <a:solidFill>
                  <a:srgbClr val="0099FF"/>
                </a:solidFill>
              </a:rPr>
              <a:t>informarea cu privire la importanța mediului înconjurător pentru sănătatea oamenilor și acțiunile urgente necesare pentru a menține oamenii și planeta sănătoși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4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1019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Cuprins </vt:lpstr>
      <vt:lpstr>Contextul  </vt:lpstr>
      <vt:lpstr>   Emisiile de PM2,5 în Europa  </vt:lpstr>
      <vt:lpstr>Procentul populației urbane din România expus la concentrații peste standardele UE pentru poluanți atmosferici selectați, cum ar fi  PM10, PM 2.5, 03, NO2 și BaP pentru anii 2015-2019</vt:lpstr>
      <vt:lpstr>Incidenţa bolnavilor cu astm în România, în anii 2011-2020 </vt:lpstr>
      <vt:lpstr>Rata de mortalitate standardizată prin astm în România, 2020 </vt:lpstr>
      <vt:lpstr>Sloganul campaniei </vt:lpstr>
      <vt:lpstr>Scopul campaniei  </vt:lpstr>
      <vt:lpstr>Obiectivul campaniei </vt:lpstr>
      <vt:lpstr>Perioada de derulare a campaniei si grupurile tinta  </vt:lpstr>
      <vt:lpstr>Mesajele principalele ale campaniei pentru populația generală </vt:lpstr>
      <vt:lpstr>Mesajele principalele ale campaniei   Ce pot face  autoritatile publice pentru a proteja planeta și sănătatea noastră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Dima</dc:creator>
  <cp:lastModifiedBy>Claudia Dima</cp:lastModifiedBy>
  <cp:revision>13</cp:revision>
  <cp:lastPrinted>2022-03-30T04:45:42Z</cp:lastPrinted>
  <dcterms:created xsi:type="dcterms:W3CDTF">2022-03-18T08:49:06Z</dcterms:created>
  <dcterms:modified xsi:type="dcterms:W3CDTF">2022-04-05T07:51:42Z</dcterms:modified>
</cp:coreProperties>
</file>